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%20Computer%20files\Thesis%20Plans\Chapter%205%20-%20Metabolomics%20-%20F\___Metabolite%20graph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'Fatty Acids'!$B$45:$C$45</c:f>
              <c:strCache>
                <c:ptCount val="2"/>
                <c:pt idx="1">
                  <c:v>Orange carrot tissue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'Fatty Acids'!$D$49:$V$49</c:f>
                <c:numCache>
                  <c:formatCode>General</c:formatCode>
                  <c:ptCount val="19"/>
                  <c:pt idx="0">
                    <c:v>2.0518208676337667E-3</c:v>
                  </c:pt>
                  <c:pt idx="1">
                    <c:v>1.3179958441699816E-2</c:v>
                  </c:pt>
                  <c:pt idx="2">
                    <c:v>1.954378470075973E-3</c:v>
                  </c:pt>
                  <c:pt idx="3">
                    <c:v>0.43161807145455255</c:v>
                  </c:pt>
                  <c:pt idx="4">
                    <c:v>9.8289726496189802E-3</c:v>
                  </c:pt>
                  <c:pt idx="5">
                    <c:v>0.54798604791579275</c:v>
                  </c:pt>
                  <c:pt idx="6">
                    <c:v>1.9252498753658778E-2</c:v>
                  </c:pt>
                  <c:pt idx="7">
                    <c:v>3.98614109968837E-2</c:v>
                  </c:pt>
                  <c:pt idx="8">
                    <c:v>1.5376635305949706E-2</c:v>
                  </c:pt>
                  <c:pt idx="9">
                    <c:v>4.0682159938063261E-2</c:v>
                  </c:pt>
                  <c:pt idx="10">
                    <c:v>1.1873013828543387E-2</c:v>
                  </c:pt>
                  <c:pt idx="11">
                    <c:v>6.3539235324834246E-3</c:v>
                  </c:pt>
                  <c:pt idx="12">
                    <c:v>2.4767026634655225E-2</c:v>
                  </c:pt>
                  <c:pt idx="13">
                    <c:v>1.4137114948810078E-2</c:v>
                  </c:pt>
                  <c:pt idx="14">
                    <c:v>0.40190120096991294</c:v>
                  </c:pt>
                  <c:pt idx="15">
                    <c:v>0.32436323016018848</c:v>
                  </c:pt>
                  <c:pt idx="16">
                    <c:v>8.7596928851922419E-3</c:v>
                  </c:pt>
                  <c:pt idx="17">
                    <c:v>4.2887805886181442E-2</c:v>
                  </c:pt>
                  <c:pt idx="18">
                    <c:v>2.3016754029287229E-3</c:v>
                  </c:pt>
                </c:numCache>
              </c:numRef>
            </c:plus>
            <c:minus>
              <c:numRef>
                <c:f>'Fatty Acids'!$D$49:$V$49</c:f>
                <c:numCache>
                  <c:formatCode>General</c:formatCode>
                  <c:ptCount val="19"/>
                  <c:pt idx="0">
                    <c:v>2.0518208676337667E-3</c:v>
                  </c:pt>
                  <c:pt idx="1">
                    <c:v>1.3179958441699816E-2</c:v>
                  </c:pt>
                  <c:pt idx="2">
                    <c:v>1.954378470075973E-3</c:v>
                  </c:pt>
                  <c:pt idx="3">
                    <c:v>0.43161807145455255</c:v>
                  </c:pt>
                  <c:pt idx="4">
                    <c:v>9.8289726496189802E-3</c:v>
                  </c:pt>
                  <c:pt idx="5">
                    <c:v>0.54798604791579275</c:v>
                  </c:pt>
                  <c:pt idx="6">
                    <c:v>1.9252498753658778E-2</c:v>
                  </c:pt>
                  <c:pt idx="7">
                    <c:v>3.98614109968837E-2</c:v>
                  </c:pt>
                  <c:pt idx="8">
                    <c:v>1.5376635305949706E-2</c:v>
                  </c:pt>
                  <c:pt idx="9">
                    <c:v>4.0682159938063261E-2</c:v>
                  </c:pt>
                  <c:pt idx="10">
                    <c:v>1.1873013828543387E-2</c:v>
                  </c:pt>
                  <c:pt idx="11">
                    <c:v>6.3539235324834246E-3</c:v>
                  </c:pt>
                  <c:pt idx="12">
                    <c:v>2.4767026634655225E-2</c:v>
                  </c:pt>
                  <c:pt idx="13">
                    <c:v>1.4137114948810078E-2</c:v>
                  </c:pt>
                  <c:pt idx="14">
                    <c:v>0.40190120096991294</c:v>
                  </c:pt>
                  <c:pt idx="15">
                    <c:v>0.32436323016018848</c:v>
                  </c:pt>
                  <c:pt idx="16">
                    <c:v>8.7596928851922419E-3</c:v>
                  </c:pt>
                  <c:pt idx="17">
                    <c:v>4.2887805886181442E-2</c:v>
                  </c:pt>
                  <c:pt idx="18">
                    <c:v>2.3016754029287229E-3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'Fatty Acids'!$D$44:$V$44</c:f>
              <c:strCache>
                <c:ptCount val="19"/>
                <c:pt idx="0">
                  <c:v>Tetradecanoic</c:v>
                </c:pt>
                <c:pt idx="1">
                  <c:v>n-pentadecanoic</c:v>
                </c:pt>
                <c:pt idx="2">
                  <c:v>Hexadecenoic</c:v>
                </c:pt>
                <c:pt idx="3">
                  <c:v>Hexadecanoic</c:v>
                </c:pt>
                <c:pt idx="4">
                  <c:v>Heptadecanoic</c:v>
                </c:pt>
                <c:pt idx="5">
                  <c:v>Linoleic </c:v>
                </c:pt>
                <c:pt idx="6">
                  <c:v>α-linolenic</c:v>
                </c:pt>
                <c:pt idx="7">
                  <c:v>Octadecenoic</c:v>
                </c:pt>
                <c:pt idx="8">
                  <c:v>2-OH Hexadecanoic</c:v>
                </c:pt>
                <c:pt idx="9">
                  <c:v>n-octadecanoic</c:v>
                </c:pt>
                <c:pt idx="10">
                  <c:v>Eicosanoic</c:v>
                </c:pt>
                <c:pt idx="11">
                  <c:v>Heneicosanoic</c:v>
                </c:pt>
                <c:pt idx="12">
                  <c:v>Docosanoic</c:v>
                </c:pt>
                <c:pt idx="13">
                  <c:v>n-tetracosanoic</c:v>
                </c:pt>
                <c:pt idx="14">
                  <c:v>br-pentadecanoic</c:v>
                </c:pt>
                <c:pt idx="15">
                  <c:v>Octadecenoic</c:v>
                </c:pt>
                <c:pt idx="16">
                  <c:v>Tricosanoic</c:v>
                </c:pt>
                <c:pt idx="17">
                  <c:v>2-OH Tetracosanoic</c:v>
                </c:pt>
                <c:pt idx="18">
                  <c:v>Pentacosanoic</c:v>
                </c:pt>
              </c:strCache>
            </c:strRef>
          </c:cat>
          <c:val>
            <c:numRef>
              <c:f>'Fatty Acids'!$D$45:$V$45</c:f>
              <c:numCache>
                <c:formatCode>0.0000</c:formatCode>
                <c:ptCount val="19"/>
                <c:pt idx="0">
                  <c:v>4.4034620799976981E-3</c:v>
                </c:pt>
                <c:pt idx="1">
                  <c:v>0.11681937602552207</c:v>
                </c:pt>
                <c:pt idx="2">
                  <c:v>8.8045591145291986E-3</c:v>
                </c:pt>
                <c:pt idx="3">
                  <c:v>6.2346876663786244</c:v>
                </c:pt>
                <c:pt idx="4">
                  <c:v>0.12240911915270933</c:v>
                </c:pt>
                <c:pt idx="5">
                  <c:v>8.0045320079206377</c:v>
                </c:pt>
                <c:pt idx="6">
                  <c:v>0.20984689128812448</c:v>
                </c:pt>
                <c:pt idx="7">
                  <c:v>0.31629321871105698</c:v>
                </c:pt>
                <c:pt idx="8">
                  <c:v>0.18528512524799712</c:v>
                </c:pt>
                <c:pt idx="9">
                  <c:v>0.48532077856647682</c:v>
                </c:pt>
                <c:pt idx="10">
                  <c:v>0.16410657106026666</c:v>
                </c:pt>
                <c:pt idx="11">
                  <c:v>7.8200318280066905E-2</c:v>
                </c:pt>
                <c:pt idx="12">
                  <c:v>0.34980712074621784</c:v>
                </c:pt>
                <c:pt idx="13">
                  <c:v>0.15770707013873039</c:v>
                </c:pt>
                <c:pt idx="14">
                  <c:v>4.3057199247894165</c:v>
                </c:pt>
                <c:pt idx="15">
                  <c:v>0.90442353536925302</c:v>
                </c:pt>
                <c:pt idx="16">
                  <c:v>0.17291724519779175</c:v>
                </c:pt>
                <c:pt idx="17">
                  <c:v>0.31855832894331915</c:v>
                </c:pt>
                <c:pt idx="18">
                  <c:v>3.0315541637084699E-2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D7-46E2-9564-787E4CFAA216}"/>
            </c:ext>
          </c:extLst>
        </c:ser>
        <c:ser>
          <c:idx val="1"/>
          <c:order val="1"/>
          <c:tx>
            <c:strRef>
              <c:f>'Fatty Acids'!$B$46:$C$46</c:f>
              <c:strCache>
                <c:ptCount val="2"/>
                <c:pt idx="1">
                  <c:v>Blackened carrot tissue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'Fatty Acids'!$D$50:$V$50</c:f>
                <c:numCache>
                  <c:formatCode>General</c:formatCode>
                  <c:ptCount val="19"/>
                  <c:pt idx="0">
                    <c:v>0.13177831053044164</c:v>
                  </c:pt>
                  <c:pt idx="1">
                    <c:v>1.9626369073416305E-2</c:v>
                  </c:pt>
                  <c:pt idx="2">
                    <c:v>0.13988802760143598</c:v>
                  </c:pt>
                  <c:pt idx="3">
                    <c:v>1.7613763654999002</c:v>
                  </c:pt>
                  <c:pt idx="4">
                    <c:v>2.0616696560889436E-2</c:v>
                  </c:pt>
                  <c:pt idx="5">
                    <c:v>1.2638620280714754</c:v>
                  </c:pt>
                  <c:pt idx="6">
                    <c:v>6.9135091621094047E-2</c:v>
                  </c:pt>
                  <c:pt idx="7">
                    <c:v>0.56101910382562847</c:v>
                  </c:pt>
                  <c:pt idx="8">
                    <c:v>9.6519639792607165E-2</c:v>
                  </c:pt>
                  <c:pt idx="9">
                    <c:v>0.21247447797215349</c:v>
                  </c:pt>
                  <c:pt idx="10">
                    <c:v>4.203181140493361E-2</c:v>
                  </c:pt>
                  <c:pt idx="11">
                    <c:v>1.3226144000887693E-2</c:v>
                  </c:pt>
                  <c:pt idx="12">
                    <c:v>6.3630693091433266E-2</c:v>
                  </c:pt>
                  <c:pt idx="13">
                    <c:v>3.3718268648377611E-2</c:v>
                  </c:pt>
                  <c:pt idx="14">
                    <c:v>0.58292049865555806</c:v>
                  </c:pt>
                  <c:pt idx="15">
                    <c:v>0.55254372724050893</c:v>
                  </c:pt>
                  <c:pt idx="16">
                    <c:v>4.4125212373565093E-2</c:v>
                  </c:pt>
                  <c:pt idx="17">
                    <c:v>7.5538868001687687E-2</c:v>
                  </c:pt>
                  <c:pt idx="18">
                    <c:v>3.7968356570589178E-3</c:v>
                  </c:pt>
                </c:numCache>
              </c:numRef>
            </c:plus>
            <c:minus>
              <c:numRef>
                <c:f>'Fatty Acids'!$D$50:$V$50</c:f>
                <c:numCache>
                  <c:formatCode>General</c:formatCode>
                  <c:ptCount val="19"/>
                  <c:pt idx="0">
                    <c:v>0.13177831053044164</c:v>
                  </c:pt>
                  <c:pt idx="1">
                    <c:v>1.9626369073416305E-2</c:v>
                  </c:pt>
                  <c:pt idx="2">
                    <c:v>0.13988802760143598</c:v>
                  </c:pt>
                  <c:pt idx="3">
                    <c:v>1.7613763654999002</c:v>
                  </c:pt>
                  <c:pt idx="4">
                    <c:v>2.0616696560889436E-2</c:v>
                  </c:pt>
                  <c:pt idx="5">
                    <c:v>1.2638620280714754</c:v>
                  </c:pt>
                  <c:pt idx="6">
                    <c:v>6.9135091621094047E-2</c:v>
                  </c:pt>
                  <c:pt idx="7">
                    <c:v>0.56101910382562847</c:v>
                  </c:pt>
                  <c:pt idx="8">
                    <c:v>9.6519639792607165E-2</c:v>
                  </c:pt>
                  <c:pt idx="9">
                    <c:v>0.21247447797215349</c:v>
                  </c:pt>
                  <c:pt idx="10">
                    <c:v>4.203181140493361E-2</c:v>
                  </c:pt>
                  <c:pt idx="11">
                    <c:v>1.3226144000887693E-2</c:v>
                  </c:pt>
                  <c:pt idx="12">
                    <c:v>6.3630693091433266E-2</c:v>
                  </c:pt>
                  <c:pt idx="13">
                    <c:v>3.3718268648377611E-2</c:v>
                  </c:pt>
                  <c:pt idx="14">
                    <c:v>0.58292049865555806</c:v>
                  </c:pt>
                  <c:pt idx="15">
                    <c:v>0.55254372724050893</c:v>
                  </c:pt>
                  <c:pt idx="16">
                    <c:v>4.4125212373565093E-2</c:v>
                  </c:pt>
                  <c:pt idx="17">
                    <c:v>7.5538868001687687E-2</c:v>
                  </c:pt>
                  <c:pt idx="18">
                    <c:v>3.7968356570589178E-3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'Fatty Acids'!$D$44:$V$44</c:f>
              <c:strCache>
                <c:ptCount val="19"/>
                <c:pt idx="0">
                  <c:v>Tetradecanoic</c:v>
                </c:pt>
                <c:pt idx="1">
                  <c:v>n-pentadecanoic</c:v>
                </c:pt>
                <c:pt idx="2">
                  <c:v>Hexadecenoic</c:v>
                </c:pt>
                <c:pt idx="3">
                  <c:v>Hexadecanoic</c:v>
                </c:pt>
                <c:pt idx="4">
                  <c:v>Heptadecanoic</c:v>
                </c:pt>
                <c:pt idx="5">
                  <c:v>Linoleic </c:v>
                </c:pt>
                <c:pt idx="6">
                  <c:v>α-linolenic</c:v>
                </c:pt>
                <c:pt idx="7">
                  <c:v>Octadecenoic</c:v>
                </c:pt>
                <c:pt idx="8">
                  <c:v>2-OH Hexadecanoic</c:v>
                </c:pt>
                <c:pt idx="9">
                  <c:v>n-octadecanoic</c:v>
                </c:pt>
                <c:pt idx="10">
                  <c:v>Eicosanoic</c:v>
                </c:pt>
                <c:pt idx="11">
                  <c:v>Heneicosanoic</c:v>
                </c:pt>
                <c:pt idx="12">
                  <c:v>Docosanoic</c:v>
                </c:pt>
                <c:pt idx="13">
                  <c:v>n-tetracosanoic</c:v>
                </c:pt>
                <c:pt idx="14">
                  <c:v>br-pentadecanoic</c:v>
                </c:pt>
                <c:pt idx="15">
                  <c:v>Octadecenoic</c:v>
                </c:pt>
                <c:pt idx="16">
                  <c:v>Tricosanoic</c:v>
                </c:pt>
                <c:pt idx="17">
                  <c:v>2-OH Tetracosanoic</c:v>
                </c:pt>
                <c:pt idx="18">
                  <c:v>Pentacosanoic</c:v>
                </c:pt>
              </c:strCache>
            </c:strRef>
          </c:cat>
          <c:val>
            <c:numRef>
              <c:f>'Fatty Acids'!$D$46:$V$46</c:f>
              <c:numCache>
                <c:formatCode>0.0000</c:formatCode>
                <c:ptCount val="19"/>
                <c:pt idx="0">
                  <c:v>0.40670091487815413</c:v>
                </c:pt>
                <c:pt idx="1">
                  <c:v>0.13901095035748781</c:v>
                </c:pt>
                <c:pt idx="2">
                  <c:v>0.54085673361790298</c:v>
                </c:pt>
                <c:pt idx="3">
                  <c:v>11.367090982682928</c:v>
                </c:pt>
                <c:pt idx="4">
                  <c:v>0.14760815342486741</c:v>
                </c:pt>
                <c:pt idx="5">
                  <c:v>7.5600183004995607</c:v>
                </c:pt>
                <c:pt idx="6">
                  <c:v>0.35749494841148949</c:v>
                </c:pt>
                <c:pt idx="7">
                  <c:v>3.0083163899716312</c:v>
                </c:pt>
                <c:pt idx="8">
                  <c:v>0.54583737324471326</c:v>
                </c:pt>
                <c:pt idx="9">
                  <c:v>1.2301757469958297</c:v>
                </c:pt>
                <c:pt idx="10">
                  <c:v>0.28532192994437122</c:v>
                </c:pt>
                <c:pt idx="11">
                  <c:v>9.3456131429801817E-2</c:v>
                </c:pt>
                <c:pt idx="12">
                  <c:v>0.48118161758846095</c:v>
                </c:pt>
                <c:pt idx="13">
                  <c:v>0.23611183322633925</c:v>
                </c:pt>
                <c:pt idx="14">
                  <c:v>5.187824005687486</c:v>
                </c:pt>
                <c:pt idx="15">
                  <c:v>4.0777552158676365</c:v>
                </c:pt>
                <c:pt idx="16">
                  <c:v>0.29324935992972784</c:v>
                </c:pt>
                <c:pt idx="17">
                  <c:v>0.68788231085454909</c:v>
                </c:pt>
                <c:pt idx="18">
                  <c:v>5.7814229123705152E-2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D7-46E2-9564-787E4CFAA2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1259440"/>
        <c:axId val="260544480"/>
      </c:barChart>
      <c:catAx>
        <c:axId val="211259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544480"/>
        <c:crosses val="autoZero"/>
        <c:auto val="1"/>
        <c:lblAlgn val="ctr"/>
        <c:lblOffset val="100"/>
        <c:noMultiLvlLbl val="0"/>
      </c:catAx>
      <c:valAx>
        <c:axId val="26054448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Relative Concentration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259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ADE17-1F8C-A649-BAAD-472A8C63F8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F2DBBF-9C41-5073-D9F1-27473F6ABD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A87BB-E2B9-A601-9719-A817BFDA6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61CC4-AD98-67B2-F2AD-9BBB7ED7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6A5C6-2DBC-9821-7D88-2DE4602FC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223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7F3D9-3F0F-C024-7037-2325E8B06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FFAA64-B557-292B-E6BD-22B8F26566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39B0E-6C4B-731A-A02A-9940C854B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385FF-3D85-3852-3AD7-37C36E9A9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BD394-B983-4038-F9EE-54815CCA1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11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81AC34-6F5D-4766-9A6B-04FF2AA94A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2750A-7CF1-4485-E8FE-D79DEE0A8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586FA-E71B-873C-5C94-277AB9BAF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75AD7-9AFC-6AC4-9362-D5CFE885D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6676A-5FDF-31E3-05A1-1DA269A8F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43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4332B-36C3-EEFC-BABD-D01549FB0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B59C9-23BC-33DE-2DF4-9174D5678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2AFA7-EF95-9FA1-5231-C29D87EDD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0D81C-1C12-18F8-B398-8B0C94572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43B83-0A38-10E7-406D-3BBACB90C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87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F0A1D-ACF3-5422-00E2-D232F4C7B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42ABF-C152-7F00-48CE-13816334D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78EE8-EC3C-52F7-2A4D-CA6708AE7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D1ED1-D73A-F92A-D7A3-D4E6E0A88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BBFBC-E8B2-19BF-5877-99008A7E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429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4E7C6-E761-DCA3-2793-CC9E24C67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98903-84C1-3E97-AFB2-33EF09F5E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AB64C4-79B1-7EE1-5C90-BA1E1F1069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BD0DF2-C8F7-E578-B85C-0EB4E74F3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827ED-BA88-9A0D-FC7A-15D75804A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0FB05-7CE3-E4FF-58CA-0D03CE7BD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231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8A8BE-9685-1F48-4A63-53AD3B159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E9A0E-E270-8C0F-B290-772898C4B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450247-4E58-0A81-5BBA-092FCDB5C0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443427-A9C6-E2B3-2289-C2ECF0F51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0B17F-2B09-1EE0-D16D-D60BFBF74E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3234B9-8AF2-3305-9974-76CF65BD8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AAC39E-93D6-C4FD-AD5F-5245B1E81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B7E37D-6F4C-190E-9E45-34BED6714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6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D80B0-4BB5-02C0-9B26-BD1EDF40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BD355A-40C6-7707-0C32-A58774BBB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7D38D-C5F0-681E-93B5-EE66AED87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230544-BA82-4552-FFB2-CF9439E2F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35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2464FF-7F2A-7D79-E9E1-FC4EE052B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12CBE4-16DE-70B7-564B-600F22DEA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DCFF3-9951-CD34-D9AB-EE1F0722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061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F052C-DCF1-07E3-19EE-1B74C9022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BB1F2-79B3-FC81-B831-1DF38116A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E8EC80-8A36-C77D-FEC7-4FF7862A6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05AE2-EA16-150F-FC6E-7AF38D1F8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2719F5-4D9F-0FDA-4E4B-0F2484C03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0BA969-EA42-4C61-2A66-FFAC825EE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983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EB861-CBC3-308B-F3EB-080054EB4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131657-A0E5-C875-C5EF-3F33559253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30FE8C-4A62-A405-73DE-CC92B4CB9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D8EB2A-96BA-81BC-1EDF-515BF09E7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F4FC3D-5DC8-1506-FEAB-9E7ECDD19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46C21-625D-6861-60D9-44139429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000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C5F2B9-CED1-3F22-0AF1-FA54E24F2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6B504-70FC-E93B-D9E1-9D4E0A8E4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0E9AA3-EE3B-D642-B773-8CD76588F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94566-7AED-8B11-18BF-60B5BA72DB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8323B-EBA7-85EF-4B45-A82A789FA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65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40D353B-6F6E-45C5-ACB1-0B7ACEB496B0}"/>
              </a:ext>
            </a:extLst>
          </p:cNvPr>
          <p:cNvGrpSpPr/>
          <p:nvPr/>
        </p:nvGrpSpPr>
        <p:grpSpPr>
          <a:xfrm>
            <a:off x="2195512" y="309966"/>
            <a:ext cx="7809227" cy="5495411"/>
            <a:chOff x="0" y="0"/>
            <a:chExt cx="7809227" cy="4637251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00000000-0008-0000-0100-00000200000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13539606"/>
                </p:ext>
              </p:extLst>
            </p:nvPr>
          </p:nvGraphicFramePr>
          <p:xfrm>
            <a:off x="0" y="0"/>
            <a:ext cx="7800975" cy="46372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F1E9AB3-1ED7-4CD1-AF24-CAB3A7CE1637}"/>
                </a:ext>
              </a:extLst>
            </p:cNvPr>
            <p:cNvGrpSpPr/>
            <p:nvPr/>
          </p:nvGrpSpPr>
          <p:grpSpPr>
            <a:xfrm>
              <a:off x="892804" y="115185"/>
              <a:ext cx="6916423" cy="3043148"/>
              <a:chOff x="892804" y="115185"/>
              <a:chExt cx="6916423" cy="3043148"/>
            </a:xfrm>
          </p:grpSpPr>
          <p:sp>
            <p:nvSpPr>
              <p:cNvPr id="7" name="TextBox 2">
                <a:extLst>
                  <a:ext uri="{FF2B5EF4-FFF2-40B4-BE49-F238E27FC236}">
                    <a16:creationId xmlns:a16="http://schemas.microsoft.com/office/drawing/2014/main" id="{00000000-0008-0000-0100-000003000000}"/>
                  </a:ext>
                </a:extLst>
              </p:cNvPr>
              <p:cNvSpPr txBox="1"/>
              <p:nvPr/>
            </p:nvSpPr>
            <p:spPr>
              <a:xfrm>
                <a:off x="1559669" y="2820377"/>
                <a:ext cx="465945" cy="189522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***</a:t>
                </a:r>
              </a:p>
            </p:txBody>
          </p:sp>
          <p:sp>
            <p:nvSpPr>
              <p:cNvPr id="8" name="TextBox 3">
                <a:extLst>
                  <a:ext uri="{FF2B5EF4-FFF2-40B4-BE49-F238E27FC236}">
                    <a16:creationId xmlns:a16="http://schemas.microsoft.com/office/drawing/2014/main" id="{00000000-0008-0000-0100-000004000000}"/>
                  </a:ext>
                </a:extLst>
              </p:cNvPr>
              <p:cNvSpPr txBox="1"/>
              <p:nvPr/>
            </p:nvSpPr>
            <p:spPr>
              <a:xfrm>
                <a:off x="1930700" y="115185"/>
                <a:ext cx="465945" cy="196472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/>
                  <a:t>***</a:t>
                </a:r>
              </a:p>
            </p:txBody>
          </p:sp>
          <p:sp>
            <p:nvSpPr>
              <p:cNvPr id="9" name="TextBox 4">
                <a:extLst>
                  <a:ext uri="{FF2B5EF4-FFF2-40B4-BE49-F238E27FC236}">
                    <a16:creationId xmlns:a16="http://schemas.microsoft.com/office/drawing/2014/main" id="{00000000-0008-0000-0100-000005000000}"/>
                  </a:ext>
                </a:extLst>
              </p:cNvPr>
              <p:cNvSpPr txBox="1"/>
              <p:nvPr/>
            </p:nvSpPr>
            <p:spPr>
              <a:xfrm>
                <a:off x="3356791" y="2185563"/>
                <a:ext cx="543697" cy="200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***</a:t>
                </a:r>
              </a:p>
            </p:txBody>
          </p:sp>
          <p:sp>
            <p:nvSpPr>
              <p:cNvPr id="10" name="TextBox 5">
                <a:extLst>
                  <a:ext uri="{FF2B5EF4-FFF2-40B4-BE49-F238E27FC236}">
                    <a16:creationId xmlns:a16="http://schemas.microsoft.com/office/drawing/2014/main" id="{00000000-0008-0000-0100-000006000000}"/>
                  </a:ext>
                </a:extLst>
              </p:cNvPr>
              <p:cNvSpPr txBox="1"/>
              <p:nvPr/>
            </p:nvSpPr>
            <p:spPr>
              <a:xfrm>
                <a:off x="3727599" y="2809874"/>
                <a:ext cx="447122" cy="200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***</a:t>
                </a:r>
              </a:p>
            </p:txBody>
          </p:sp>
          <p:sp>
            <p:nvSpPr>
              <p:cNvPr id="11" name="TextBox 6">
                <a:extLst>
                  <a:ext uri="{FF2B5EF4-FFF2-40B4-BE49-F238E27FC236}">
                    <a16:creationId xmlns:a16="http://schemas.microsoft.com/office/drawing/2014/main" id="{00000000-0008-0000-0100-000007000000}"/>
                  </a:ext>
                </a:extLst>
              </p:cNvPr>
              <p:cNvSpPr txBox="1"/>
              <p:nvPr/>
            </p:nvSpPr>
            <p:spPr>
              <a:xfrm>
                <a:off x="4072492" y="2662237"/>
                <a:ext cx="478904" cy="211631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***</a:t>
                </a:r>
              </a:p>
            </p:txBody>
          </p:sp>
          <p:sp>
            <p:nvSpPr>
              <p:cNvPr id="12" name="TextBox 7">
                <a:extLst>
                  <a:ext uri="{FF2B5EF4-FFF2-40B4-BE49-F238E27FC236}">
                    <a16:creationId xmlns:a16="http://schemas.microsoft.com/office/drawing/2014/main" id="{00000000-0008-0000-0100-000008000000}"/>
                  </a:ext>
                </a:extLst>
              </p:cNvPr>
              <p:cNvSpPr txBox="1"/>
              <p:nvPr/>
            </p:nvSpPr>
            <p:spPr>
              <a:xfrm>
                <a:off x="4456705" y="2903439"/>
                <a:ext cx="474976" cy="200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***</a:t>
                </a:r>
              </a:p>
            </p:txBody>
          </p:sp>
          <p:sp>
            <p:nvSpPr>
              <p:cNvPr id="13" name="TextBox 8">
                <a:extLst>
                  <a:ext uri="{FF2B5EF4-FFF2-40B4-BE49-F238E27FC236}">
                    <a16:creationId xmlns:a16="http://schemas.microsoft.com/office/drawing/2014/main" id="{00000000-0008-0000-0100-000009000000}"/>
                  </a:ext>
                </a:extLst>
              </p:cNvPr>
              <p:cNvSpPr txBox="1"/>
              <p:nvPr/>
            </p:nvSpPr>
            <p:spPr>
              <a:xfrm>
                <a:off x="5165375" y="2862789"/>
                <a:ext cx="474976" cy="19949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***</a:t>
                </a:r>
              </a:p>
            </p:txBody>
          </p:sp>
          <p:sp>
            <p:nvSpPr>
              <p:cNvPr id="14" name="TextBox 9">
                <a:extLst>
                  <a:ext uri="{FF2B5EF4-FFF2-40B4-BE49-F238E27FC236}">
                    <a16:creationId xmlns:a16="http://schemas.microsoft.com/office/drawing/2014/main" id="{00000000-0008-0000-0100-00000A000000}"/>
                  </a:ext>
                </a:extLst>
              </p:cNvPr>
              <p:cNvSpPr txBox="1"/>
              <p:nvPr/>
            </p:nvSpPr>
            <p:spPr>
              <a:xfrm>
                <a:off x="5528293" y="2883728"/>
                <a:ext cx="474976" cy="1785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***</a:t>
                </a:r>
              </a:p>
            </p:txBody>
          </p:sp>
          <p:sp>
            <p:nvSpPr>
              <p:cNvPr id="15" name="TextBox 10">
                <a:extLst>
                  <a:ext uri="{FF2B5EF4-FFF2-40B4-BE49-F238E27FC236}">
                    <a16:creationId xmlns:a16="http://schemas.microsoft.com/office/drawing/2014/main" id="{00000000-0008-0000-0100-00000B000000}"/>
                  </a:ext>
                </a:extLst>
              </p:cNvPr>
              <p:cNvSpPr txBox="1"/>
              <p:nvPr/>
            </p:nvSpPr>
            <p:spPr>
              <a:xfrm>
                <a:off x="4839752" y="2933011"/>
                <a:ext cx="428625" cy="200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</a:t>
                </a:r>
              </a:p>
            </p:txBody>
          </p:sp>
          <p:sp>
            <p:nvSpPr>
              <p:cNvPr id="16" name="TextBox 11">
                <a:extLst>
                  <a:ext uri="{FF2B5EF4-FFF2-40B4-BE49-F238E27FC236}">
                    <a16:creationId xmlns:a16="http://schemas.microsoft.com/office/drawing/2014/main" id="{00000000-0008-0000-0100-00000C000000}"/>
                  </a:ext>
                </a:extLst>
              </p:cNvPr>
              <p:cNvSpPr txBox="1"/>
              <p:nvPr/>
            </p:nvSpPr>
            <p:spPr>
              <a:xfrm>
                <a:off x="3050216" y="2862262"/>
                <a:ext cx="465945" cy="200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</a:t>
                </a:r>
              </a:p>
            </p:txBody>
          </p:sp>
          <p:sp>
            <p:nvSpPr>
              <p:cNvPr id="17" name="TextBox 12">
                <a:extLst>
                  <a:ext uri="{FF2B5EF4-FFF2-40B4-BE49-F238E27FC236}">
                    <a16:creationId xmlns:a16="http://schemas.microsoft.com/office/drawing/2014/main" id="{00000000-0008-0000-0100-00000D000000}"/>
                  </a:ext>
                </a:extLst>
              </p:cNvPr>
              <p:cNvSpPr txBox="1"/>
              <p:nvPr/>
            </p:nvSpPr>
            <p:spPr>
              <a:xfrm>
                <a:off x="2331079" y="2933700"/>
                <a:ext cx="428625" cy="200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</a:t>
                </a:r>
              </a:p>
            </p:txBody>
          </p:sp>
          <p:sp>
            <p:nvSpPr>
              <p:cNvPr id="18" name="TextBox 13">
                <a:extLst>
                  <a:ext uri="{FF2B5EF4-FFF2-40B4-BE49-F238E27FC236}">
                    <a16:creationId xmlns:a16="http://schemas.microsoft.com/office/drawing/2014/main" id="{00000000-0008-0000-0100-00000E000000}"/>
                  </a:ext>
                </a:extLst>
              </p:cNvPr>
              <p:cNvSpPr txBox="1"/>
              <p:nvPr/>
            </p:nvSpPr>
            <p:spPr>
              <a:xfrm>
                <a:off x="892804" y="2809875"/>
                <a:ext cx="428625" cy="200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</a:t>
                </a:r>
              </a:p>
            </p:txBody>
          </p:sp>
          <p:sp>
            <p:nvSpPr>
              <p:cNvPr id="19" name="TextBox 14">
                <a:extLst>
                  <a:ext uri="{FF2B5EF4-FFF2-40B4-BE49-F238E27FC236}">
                    <a16:creationId xmlns:a16="http://schemas.microsoft.com/office/drawing/2014/main" id="{00000000-0008-0000-0100-00000F000000}"/>
                  </a:ext>
                </a:extLst>
              </p:cNvPr>
              <p:cNvSpPr txBox="1"/>
              <p:nvPr/>
            </p:nvSpPr>
            <p:spPr>
              <a:xfrm>
                <a:off x="1284437" y="2880760"/>
                <a:ext cx="428625" cy="200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</a:t>
                </a:r>
              </a:p>
            </p:txBody>
          </p:sp>
          <p:sp>
            <p:nvSpPr>
              <p:cNvPr id="20" name="TextBox 15">
                <a:extLst>
                  <a:ext uri="{FF2B5EF4-FFF2-40B4-BE49-F238E27FC236}">
                    <a16:creationId xmlns:a16="http://schemas.microsoft.com/office/drawing/2014/main" id="{F0F33A32-2A71-44C2-A3BD-66C9C6BC500E}"/>
                  </a:ext>
                </a:extLst>
              </p:cNvPr>
              <p:cNvSpPr txBox="1"/>
              <p:nvPr/>
            </p:nvSpPr>
            <p:spPr>
              <a:xfrm>
                <a:off x="5967551" y="1722142"/>
                <a:ext cx="428625" cy="200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</a:t>
                </a:r>
              </a:p>
            </p:txBody>
          </p:sp>
          <p:sp>
            <p:nvSpPr>
              <p:cNvPr id="21" name="TextBox 16">
                <a:extLst>
                  <a:ext uri="{FF2B5EF4-FFF2-40B4-BE49-F238E27FC236}">
                    <a16:creationId xmlns:a16="http://schemas.microsoft.com/office/drawing/2014/main" id="{AA9ADFF6-8DD9-433E-9D68-F9F78952E944}"/>
                  </a:ext>
                </a:extLst>
              </p:cNvPr>
              <p:cNvSpPr txBox="1"/>
              <p:nvPr/>
            </p:nvSpPr>
            <p:spPr>
              <a:xfrm>
                <a:off x="6251724" y="1930131"/>
                <a:ext cx="505378" cy="255432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***</a:t>
                </a:r>
              </a:p>
            </p:txBody>
          </p:sp>
          <p:sp>
            <p:nvSpPr>
              <p:cNvPr id="22" name="TextBox 17">
                <a:extLst>
                  <a:ext uri="{FF2B5EF4-FFF2-40B4-BE49-F238E27FC236}">
                    <a16:creationId xmlns:a16="http://schemas.microsoft.com/office/drawing/2014/main" id="{E3E292E8-E28F-421C-BB65-13DB730ED277}"/>
                  </a:ext>
                </a:extLst>
              </p:cNvPr>
              <p:cNvSpPr txBox="1"/>
              <p:nvPr/>
            </p:nvSpPr>
            <p:spPr>
              <a:xfrm>
                <a:off x="6650666" y="2863578"/>
                <a:ext cx="428625" cy="200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/>
                  <a:t>**</a:t>
                </a:r>
              </a:p>
            </p:txBody>
          </p:sp>
          <p:sp>
            <p:nvSpPr>
              <p:cNvPr id="23" name="TextBox 18">
                <a:extLst>
                  <a:ext uri="{FF2B5EF4-FFF2-40B4-BE49-F238E27FC236}">
                    <a16:creationId xmlns:a16="http://schemas.microsoft.com/office/drawing/2014/main" id="{2DA0DC57-C896-41B3-B219-883AAD8D9C38}"/>
                  </a:ext>
                </a:extLst>
              </p:cNvPr>
              <p:cNvSpPr txBox="1"/>
              <p:nvPr/>
            </p:nvSpPr>
            <p:spPr>
              <a:xfrm>
                <a:off x="6973409" y="2781171"/>
                <a:ext cx="474976" cy="151841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***</a:t>
                </a:r>
              </a:p>
            </p:txBody>
          </p:sp>
          <p:sp>
            <p:nvSpPr>
              <p:cNvPr id="24" name="TextBox 19">
                <a:extLst>
                  <a:ext uri="{FF2B5EF4-FFF2-40B4-BE49-F238E27FC236}">
                    <a16:creationId xmlns:a16="http://schemas.microsoft.com/office/drawing/2014/main" id="{40379AE9-04D7-4256-9233-EDD1ED6AF0F2}"/>
                  </a:ext>
                </a:extLst>
              </p:cNvPr>
              <p:cNvSpPr txBox="1"/>
              <p:nvPr/>
            </p:nvSpPr>
            <p:spPr>
              <a:xfrm>
                <a:off x="7334251" y="2958833"/>
                <a:ext cx="474976" cy="199500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300" dirty="0"/>
                  <a:t>***</a:t>
                </a:r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1AA6847-9D41-E1D0-A312-F7B16BDC2725}"/>
              </a:ext>
            </a:extLst>
          </p:cNvPr>
          <p:cNvSpPr txBox="1"/>
          <p:nvPr/>
        </p:nvSpPr>
        <p:spPr>
          <a:xfrm>
            <a:off x="310612" y="5786527"/>
            <a:ext cx="115707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Supplemental Figure S11. Relative levels of fatty acids in orange and black carrot samples</a:t>
            </a:r>
            <a:r>
              <a:rPr lang="en-GB" dirty="0"/>
              <a:t>. Relative concentrations were calculated as the mean compound (n=17) normalised to the internal standards. Asterisks indicate the statistical significance level: p-value ≤ 0.05 (*), &lt; 0.01 (**), and &lt; 0.001 (***) using ANOVA. Data are the mean +/- standard deviation.</a:t>
            </a:r>
          </a:p>
        </p:txBody>
      </p:sp>
    </p:spTree>
    <p:extLst>
      <p:ext uri="{BB962C8B-B14F-4D97-AF65-F5344CB8AC3E}">
        <p14:creationId xmlns:p14="http://schemas.microsoft.com/office/powerpoint/2010/main" val="3226785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84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Schulz</dc:creator>
  <cp:lastModifiedBy>Christine Foyer (Biosciences)</cp:lastModifiedBy>
  <cp:revision>10</cp:revision>
  <dcterms:created xsi:type="dcterms:W3CDTF">2023-04-19T18:04:43Z</dcterms:created>
  <dcterms:modified xsi:type="dcterms:W3CDTF">2023-04-28T12:05:36Z</dcterms:modified>
</cp:coreProperties>
</file>